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3"/>
  </p:notesMasterIdLst>
  <p:sldIdLst>
    <p:sldId id="256" r:id="rId5"/>
    <p:sldId id="257" r:id="rId6"/>
    <p:sldId id="258" r:id="rId7"/>
    <p:sldId id="259" r:id="rId8"/>
    <p:sldId id="260" r:id="rId9"/>
    <p:sldId id="261" r:id="rId10"/>
    <p:sldId id="262" r:id="rId11"/>
    <p:sldId id="263" r:id="rId12"/>
    <p:sldId id="270" r:id="rId13"/>
    <p:sldId id="271" r:id="rId14"/>
    <p:sldId id="272" r:id="rId15"/>
    <p:sldId id="273" r:id="rId16"/>
    <p:sldId id="264" r:id="rId17"/>
    <p:sldId id="265" r:id="rId18"/>
    <p:sldId id="266" r:id="rId19"/>
    <p:sldId id="267" r:id="rId20"/>
    <p:sldId id="268" r:id="rId21"/>
    <p:sldId id="269" r:id="rId22"/>
  </p:sldIdLst>
  <p:sldSz cx="12192000" cy="6858000"/>
  <p:notesSz cx="6858000" cy="9144000"/>
  <p:embeddedFontLst>
    <p:embeddedFont>
      <p:font typeface="Century Gothic" panose="020B0502020202020204" pitchFamily="34" charset="0"/>
      <p:regular r:id="rId24"/>
      <p:bold r:id="rId25"/>
      <p:italic r:id="rId26"/>
      <p:boldItalic r:id="rId27"/>
    </p:embeddedFont>
  </p:embeddedFontLst>
  <p:custDataLst>
    <p:tags r:id="rId28"/>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9"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604" y="10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3.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customschemas.google.com/relationships/presentationmetadata" Target="metadata"/><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gs" Target="tags/tag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font" Target="fonts/font4.fntdata"/><Relationship Id="rId30" Type="http://schemas.openxmlformats.org/officeDocument/2006/relationships/presProps" Target="pres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9021281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3542781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3965861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1286641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7" Type="http://schemas.openxmlformats.org/officeDocument/2006/relationships/image" Target="../media/image4.png"/><Relationship Id="rId2" Type="http://schemas.microsoft.com/office/2007/relationships/media" Target="../media/media10.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7" Type="http://schemas.openxmlformats.org/officeDocument/2006/relationships/image" Target="../media/image4.png"/><Relationship Id="rId2" Type="http://schemas.microsoft.com/office/2007/relationships/media" Target="../media/media11.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3.png"/><Relationship Id="rId2" Type="http://schemas.microsoft.com/office/2007/relationships/media" Target="../media/media13.m4a"/><Relationship Id="rId1" Type="http://schemas.openxmlformats.org/officeDocument/2006/relationships/tags" Target="../tags/tag14.xml"/><Relationship Id="rId6" Type="http://schemas.openxmlformats.org/officeDocument/2006/relationships/image" Target="../media/image6.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6.xml"/><Relationship Id="rId6" Type="http://schemas.openxmlformats.org/officeDocument/2006/relationships/image" Target="../media/image3.png"/><Relationship Id="rId5" Type="http://schemas.openxmlformats.org/officeDocument/2006/relationships/notesSlide" Target="../notesSlides/notesSlide15.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7.xml"/><Relationship Id="rId6" Type="http://schemas.openxmlformats.org/officeDocument/2006/relationships/image" Target="../media/image3.png"/><Relationship Id="rId5" Type="http://schemas.openxmlformats.org/officeDocument/2006/relationships/notesSlide" Target="../notesSlides/notesSlide16.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8.xml"/><Relationship Id="rId6" Type="http://schemas.openxmlformats.org/officeDocument/2006/relationships/image" Target="../media/image3.png"/><Relationship Id="rId5" Type="http://schemas.openxmlformats.org/officeDocument/2006/relationships/notesSlide" Target="../notesSlides/notesSlide17.xml"/><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7" Type="http://schemas.openxmlformats.org/officeDocument/2006/relationships/image" Target="../media/image3.png"/><Relationship Id="rId2" Type="http://schemas.openxmlformats.org/officeDocument/2006/relationships/slideLayout" Target="../slideLayouts/slideLayout2.xml"/><Relationship Id="rId1" Type="http://schemas.openxmlformats.org/officeDocument/2006/relationships/tags" Target="../tags/tag19.xml"/><Relationship Id="rId6" Type="http://schemas.openxmlformats.org/officeDocument/2006/relationships/hyperlink" Target="https://www.ekransystem.com/en/blog/5-levels-user-behavior-monitoring" TargetMode="External"/><Relationship Id="rId5" Type="http://schemas.openxmlformats.org/officeDocument/2006/relationships/hyperlink" Target="https://www.bitsight.com/blog/security-flaws" TargetMode="External"/><Relationship Id="rId4" Type="http://schemas.openxmlformats.org/officeDocument/2006/relationships/hyperlink" Target="https://www.ibm.com/topics/social-engineering#:~:text=Social%20engineering%20attacks%20manipulate%20people,their%20personal%20or%20organizational%20security"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7" Type="http://schemas.openxmlformats.org/officeDocument/2006/relationships/image" Target="../media/image4.png"/><Relationship Id="rId2" Type="http://schemas.microsoft.com/office/2007/relationships/media" Target="../media/media9.m4a"/><Relationship Id="rId1" Type="http://schemas.openxmlformats.org/officeDocument/2006/relationships/tags" Target="../tags/tag10.xml"/><Relationship Id="rId6" Type="http://schemas.openxmlformats.org/officeDocument/2006/relationships/image" Target="../media/image3.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a:t>Matthew Breashears</a:t>
            </a:r>
            <a:endParaRPr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17" name="Audio 16">
            <a:hlinkClick r:id="" action="ppaction://media"/>
            <a:extLst>
              <a:ext uri="{FF2B5EF4-FFF2-40B4-BE49-F238E27FC236}">
                <a16:creationId xmlns:a16="http://schemas.microsoft.com/office/drawing/2014/main" id="{64D9DE52-D787-AC49-115F-149855A2BAC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361"/>
    </mc:Choice>
    <mc:Fallback>
      <p:transition spd="slow" advTm="8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Is an exception thrown when the vector size is negative?</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 tested that an exception was thrown if the vector was resized to a negative size. I did this using an EXPECT_ANY_THROW function for the function collection-&gt;resize(-1). This did throw an exception, which means that this negative unit test was successful.</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2" name="Audio 11">
            <a:hlinkClick r:id="" action="ppaction://media"/>
            <a:extLst>
              <a:ext uri="{FF2B5EF4-FFF2-40B4-BE49-F238E27FC236}">
                <a16:creationId xmlns:a16="http://schemas.microsoft.com/office/drawing/2014/main" id="{680A577F-6C6C-7720-0B18-4ACF13CFEB3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71029170"/>
      </p:ext>
    </p:extLst>
  </p:cSld>
  <p:clrMapOvr>
    <a:masterClrMapping/>
  </p:clrMapOvr>
  <mc:AlternateContent xmlns:mc="http://schemas.openxmlformats.org/markup-compatibility/2006">
    <mc:Choice xmlns:p14="http://schemas.microsoft.com/office/powerpoint/2010/main" Requires="p14">
      <p:transition spd="slow" p14:dur="2000" advTm="22175"/>
    </mc:Choice>
    <mc:Fallback>
      <p:transition spd="slow" advTm="221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the collection vector be cleared?</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 tested this test case by adding ten entries to the collection vector. I then called collection-&gt;clear(). I then asserted that it was true that the collection was empty. This means that the code passed this positive unit test.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4AD05A24-7567-B4F7-2954-75ABB651944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2459148553"/>
      </p:ext>
    </p:extLst>
  </p:cSld>
  <p:clrMapOvr>
    <a:masterClrMapping/>
  </p:clrMapOvr>
  <mc:AlternateContent xmlns:mc="http://schemas.openxmlformats.org/markup-compatibility/2006">
    <mc:Choice xmlns:p14="http://schemas.microsoft.com/office/powerpoint/2010/main" Requires="p14">
      <p:transition spd="slow" p14:dur="2000" advTm="20177"/>
    </mc:Choice>
    <mc:Fallback>
      <p:transition spd="slow" advTm="2017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Can the data in the collection vector be erased?</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This test is similar to the previous one. The difference is that I called collection-&gt;erase(collection-&gt;begin(), collection-&gt;end()) rather than collection-&gt;clear(). I used the same assertion, and it still passed. This means that this function also passes a positive unit test.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01B00780-97E6-026A-1081-0F7587A6499D}"/>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3351964543"/>
      </p:ext>
    </p:extLst>
  </p:cSld>
  <p:clrMapOvr>
    <a:masterClrMapping/>
  </p:clrMapOvr>
  <mc:AlternateContent xmlns:mc="http://schemas.openxmlformats.org/markup-compatibility/2006">
    <mc:Choice xmlns:p14="http://schemas.microsoft.com/office/powerpoint/2010/main" Requires="p14">
      <p:transition spd="slow" p14:dur="2000" advTm="22014"/>
    </mc:Choice>
    <mc:Fallback>
      <p:transition spd="slow" advTm="220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284E4781-DD74-0D8C-1B08-78D1A0C96A95}"/>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076"/>
    </mc:Choice>
    <mc:Fallback>
      <p:transition spd="slow" advTm="13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685800" lvl="1" indent="-228600" algn="l" rtl="0">
              <a:lnSpc>
                <a:spcPct val="90000"/>
              </a:lnSpc>
              <a:spcBef>
                <a:spcPts val="0"/>
              </a:spcBef>
              <a:spcAft>
                <a:spcPts val="0"/>
              </a:spcAft>
              <a:buClr>
                <a:schemeClr val="lt1"/>
              </a:buClr>
              <a:buSzPts val="2000"/>
              <a:buChar char="•"/>
            </a:pPr>
            <a:r>
              <a:rPr lang="en-US" dirty="0"/>
              <a:t>The </a:t>
            </a:r>
            <a:r>
              <a:rPr lang="en-US" dirty="0" err="1"/>
              <a:t>DevSecOps</a:t>
            </a:r>
            <a:r>
              <a:rPr lang="en-US" dirty="0"/>
              <a:t> pipeline is the pipeline from pre-production to production.</a:t>
            </a:r>
          </a:p>
          <a:p>
            <a:pPr marL="1143000" lvl="2" indent="-228600">
              <a:spcBef>
                <a:spcPts val="0"/>
              </a:spcBef>
              <a:buSzPts val="2000"/>
            </a:pPr>
            <a:r>
              <a:rPr lang="en-US" dirty="0"/>
              <a:t>Pre-production includes planning, designing, building, and testing.</a:t>
            </a:r>
          </a:p>
          <a:p>
            <a:pPr marL="1143000" lvl="2" indent="-228600">
              <a:spcBef>
                <a:spcPts val="0"/>
              </a:spcBef>
              <a:buSzPts val="2000"/>
            </a:pPr>
            <a:r>
              <a:rPr lang="en-US" dirty="0"/>
              <a:t>Production includes a transition phase, monitoring, response, and maintenance.</a:t>
            </a:r>
          </a:p>
          <a:p>
            <a:pPr marL="914400" lvl="2" indent="0">
              <a:spcBef>
                <a:spcPts val="0"/>
              </a:spcBef>
              <a:buSzPts val="2000"/>
              <a:buNone/>
            </a:pPr>
            <a:endParaRPr lang="en-US" dirty="0"/>
          </a:p>
          <a:p>
            <a:pPr marL="914400" lvl="2" indent="0">
              <a:spcBef>
                <a:spcPts val="0"/>
              </a:spcBef>
              <a:buSzPts val="2000"/>
              <a:buNone/>
            </a:pPr>
            <a:endParaRPr dirty="0"/>
          </a:p>
          <a:p>
            <a:pPr marL="685800" lvl="1" indent="-228600" algn="l" rtl="0">
              <a:lnSpc>
                <a:spcPct val="90000"/>
              </a:lnSpc>
              <a:spcBef>
                <a:spcPts val="500"/>
              </a:spcBef>
              <a:spcAft>
                <a:spcPts val="0"/>
              </a:spcAft>
              <a:buClr>
                <a:schemeClr val="lt1"/>
              </a:buClr>
              <a:buSzPts val="2000"/>
              <a:buChar char="•"/>
            </a:pPr>
            <a:r>
              <a:rPr lang="en-US" dirty="0"/>
              <a:t>Tools include unit tests, static code analysis, and monitoring software.</a:t>
            </a:r>
          </a:p>
          <a:p>
            <a:pPr marL="1143000" lvl="2" indent="-228600">
              <a:buSzPts val="2000"/>
            </a:pPr>
            <a:r>
              <a:rPr lang="en-US" dirty="0"/>
              <a:t>Automation can be used in the testing stage.</a:t>
            </a:r>
          </a:p>
          <a:p>
            <a:pPr marL="1143000" lvl="2" indent="-228600">
              <a:buSzPts val="2000"/>
            </a:pPr>
            <a:r>
              <a:rPr lang="en-US" dirty="0"/>
              <a:t>Automation can also be used in the monitoring stage.</a:t>
            </a:r>
          </a:p>
          <a:p>
            <a:pPr marL="1143000" lvl="2" indent="-228600">
              <a:buSzPts val="2000"/>
            </a:pPr>
            <a:r>
              <a:rPr lang="en-US" dirty="0"/>
              <a:t>Automation can be used in some parts of the response stage.</a:t>
            </a:r>
            <a:endParaRPr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0F0D81D5-E358-DA7B-AEAD-5E7AB7F80785}"/>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459"/>
    </mc:Choice>
    <mc:Fallback>
      <p:transition spd="slow" advTm="374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The main problem is that our current policy has gaps.</a:t>
            </a:r>
          </a:p>
          <a:p>
            <a:pPr marL="228600" lvl="0" indent="-228600" algn="l" rtl="0">
              <a:lnSpc>
                <a:spcPct val="90000"/>
              </a:lnSpc>
              <a:spcBef>
                <a:spcPts val="0"/>
              </a:spcBef>
              <a:spcAft>
                <a:spcPts val="0"/>
              </a:spcAft>
              <a:buClr>
                <a:schemeClr val="lt1"/>
              </a:buClr>
              <a:buSzPts val="2000"/>
              <a:buChar char="•"/>
            </a:pPr>
            <a:r>
              <a:rPr lang="en-US" sz="2000" dirty="0"/>
              <a:t>The solution is to change to a stronger security policy.</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a:t>The risks:</a:t>
            </a:r>
          </a:p>
          <a:p>
            <a:pPr marL="685800" lvl="1" indent="-228600">
              <a:spcBef>
                <a:spcPts val="0"/>
              </a:spcBef>
              <a:buSzPts val="2000"/>
            </a:pPr>
            <a:r>
              <a:rPr lang="en-US" sz="1800" dirty="0"/>
              <a:t>The change is ineffective.</a:t>
            </a:r>
          </a:p>
          <a:p>
            <a:pPr marL="685800" lvl="1" indent="-228600">
              <a:spcBef>
                <a:spcPts val="0"/>
              </a:spcBef>
              <a:buSzPts val="2000"/>
            </a:pPr>
            <a:r>
              <a:rPr lang="en-US" sz="1800" dirty="0"/>
              <a:t>New security gaps may be introduced</a:t>
            </a:r>
          </a:p>
          <a:p>
            <a:pPr marL="228600" indent="-228600">
              <a:spcBef>
                <a:spcPts val="0"/>
              </a:spcBef>
              <a:buSzPts val="2000"/>
            </a:pPr>
            <a:r>
              <a:rPr lang="en-US" sz="2000" dirty="0"/>
              <a:t>The benefits:</a:t>
            </a:r>
          </a:p>
          <a:p>
            <a:pPr marL="685800" lvl="1" indent="-228600">
              <a:spcBef>
                <a:spcPts val="0"/>
              </a:spcBef>
              <a:buSzPts val="2000"/>
            </a:pPr>
            <a:r>
              <a:rPr lang="en-US" sz="1800" dirty="0"/>
              <a:t>Security is increased.</a:t>
            </a:r>
          </a:p>
          <a:p>
            <a:pPr marL="685800" lvl="1" indent="-228600">
              <a:spcBef>
                <a:spcPts val="0"/>
              </a:spcBef>
              <a:buSzPts val="2000"/>
            </a:pPr>
            <a:r>
              <a:rPr lang="en-US" sz="1800" dirty="0"/>
              <a:t>Less resources are spent on fixing security gaps.</a:t>
            </a:r>
          </a:p>
          <a:p>
            <a:pPr marL="685800" lvl="1" indent="-228600">
              <a:spcBef>
                <a:spcPts val="0"/>
              </a:spcBef>
              <a:buSzPts val="2000"/>
            </a:pPr>
            <a:endParaRPr lang="en-US" sz="1800"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9370C3E8-3DCD-0634-9FFA-DC7F8A4E0A7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8353"/>
    </mc:Choice>
    <mc:Fallback>
      <p:transition spd="slow" advTm="283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sz="2400" dirty="0"/>
              <a:t>Social engineering</a:t>
            </a:r>
          </a:p>
          <a:p>
            <a:pPr marL="1600200" lvl="3" indent="-228600">
              <a:spcBef>
                <a:spcPts val="0"/>
              </a:spcBef>
            </a:pPr>
            <a:r>
              <a:rPr lang="en-US" sz="2000" dirty="0"/>
              <a:t>Phishing</a:t>
            </a:r>
          </a:p>
          <a:p>
            <a:pPr marL="1600200" lvl="3" indent="-228600">
              <a:spcBef>
                <a:spcPts val="0"/>
              </a:spcBef>
            </a:pPr>
            <a:r>
              <a:rPr lang="en-US" sz="2000" dirty="0"/>
              <a:t>Baiting</a:t>
            </a:r>
          </a:p>
          <a:p>
            <a:pPr marL="1600200" lvl="3" indent="-228600">
              <a:spcBef>
                <a:spcPts val="0"/>
              </a:spcBef>
            </a:pPr>
            <a:r>
              <a:rPr lang="en-US" sz="2000" dirty="0"/>
              <a:t>Scareware</a:t>
            </a:r>
          </a:p>
          <a:p>
            <a:pPr marL="1143000" lvl="2" indent="-228600">
              <a:spcBef>
                <a:spcPts val="0"/>
              </a:spcBef>
            </a:pPr>
            <a:r>
              <a:rPr lang="en-US" sz="2200" dirty="0"/>
              <a:t>User behavior</a:t>
            </a:r>
          </a:p>
          <a:p>
            <a:pPr marL="1600200" lvl="3" indent="-228600">
              <a:spcBef>
                <a:spcPts val="0"/>
              </a:spcBef>
            </a:pPr>
            <a:r>
              <a:rPr lang="en-US" sz="2000" dirty="0"/>
              <a:t>Users sharing files</a:t>
            </a:r>
          </a:p>
          <a:p>
            <a:pPr marL="1600200" lvl="3" indent="-228600">
              <a:spcBef>
                <a:spcPts val="0"/>
              </a:spcBef>
            </a:pPr>
            <a:r>
              <a:rPr lang="en-US" sz="2000" dirty="0"/>
              <a:t>Users sharing credentials</a:t>
            </a:r>
          </a:p>
          <a:p>
            <a:pPr marL="1600200" lvl="3" indent="-228600">
              <a:spcBef>
                <a:spcPts val="0"/>
              </a:spcBef>
            </a:pPr>
            <a:endParaRPr lang="en-US" sz="20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418EF512-EDA1-62F3-C205-CB6348A00333}"/>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3828"/>
    </mc:Choice>
    <mc:Fallback>
      <p:transition spd="slow" advTm="238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sz="2400" dirty="0"/>
              <a:t>Monitor user activity.</a:t>
            </a:r>
          </a:p>
          <a:p>
            <a:pPr marL="685800" lvl="1" indent="-228600">
              <a:spcBef>
                <a:spcPts val="0"/>
              </a:spcBef>
              <a:buSzPts val="2200"/>
            </a:pPr>
            <a:r>
              <a:rPr lang="en-US" sz="2200" dirty="0"/>
              <a:t>Monitor what each user is doing.</a:t>
            </a:r>
          </a:p>
          <a:p>
            <a:pPr marL="685800" lvl="1" indent="-228600">
              <a:spcBef>
                <a:spcPts val="0"/>
              </a:spcBef>
              <a:buSzPts val="2200"/>
            </a:pPr>
            <a:r>
              <a:rPr lang="en-US" sz="2200" dirty="0"/>
              <a:t>Monitor which files are being accessed.</a:t>
            </a:r>
          </a:p>
          <a:p>
            <a:pPr marL="457200" lvl="1" indent="0">
              <a:spcBef>
                <a:spcPts val="0"/>
              </a:spcBef>
              <a:buSzPts val="2200"/>
              <a:buNone/>
            </a:pPr>
            <a:endParaRPr lang="en-US" sz="2200" dirty="0"/>
          </a:p>
          <a:p>
            <a:pPr marL="228600" lvl="0" indent="-228600" algn="l" rtl="0">
              <a:lnSpc>
                <a:spcPct val="90000"/>
              </a:lnSpc>
              <a:spcBef>
                <a:spcPts val="0"/>
              </a:spcBef>
              <a:spcAft>
                <a:spcPts val="0"/>
              </a:spcAft>
              <a:buClr>
                <a:schemeClr val="lt1"/>
              </a:buClr>
              <a:buSzPts val="2200"/>
              <a:buChar char="•"/>
            </a:pPr>
            <a:r>
              <a:rPr lang="en-US" sz="2400" dirty="0"/>
              <a:t>Educate users.</a:t>
            </a:r>
          </a:p>
          <a:p>
            <a:pPr marL="685800" lvl="1" indent="-228600">
              <a:spcBef>
                <a:spcPts val="0"/>
              </a:spcBef>
              <a:buSzPts val="2200"/>
            </a:pPr>
            <a:r>
              <a:rPr lang="en-US" sz="2200" dirty="0"/>
              <a:t>Educate on best practices.</a:t>
            </a:r>
          </a:p>
          <a:p>
            <a:pPr marL="685800" lvl="1" indent="-228600">
              <a:spcBef>
                <a:spcPts val="0"/>
              </a:spcBef>
              <a:buSzPts val="2200"/>
            </a:pPr>
            <a:r>
              <a:rPr lang="en-US" sz="2200" dirty="0"/>
              <a:t>Educate on recognizing social engineering attempts.</a:t>
            </a:r>
          </a:p>
          <a:p>
            <a:pPr marL="685800" lvl="1" indent="-228600">
              <a:spcBef>
                <a:spcPts val="0"/>
              </a:spcBef>
              <a:buSzPts val="2200"/>
            </a:pPr>
            <a:endParaRPr lang="en-US" sz="2200"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FBF1DFBD-3512-7204-F1AD-F0D235592A6A}"/>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8875"/>
    </mc:Choice>
    <mc:Fallback>
      <p:transition spd="slow" advTm="18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REFERENCES</a:t>
            </a:r>
            <a:endParaRPr/>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a:t>IBM. What is Social Engineering? </a:t>
            </a:r>
            <a:r>
              <a:rPr lang="en-US" dirty="0">
                <a:hlinkClick r:id="rId4"/>
              </a:rPr>
              <a:t>https://www.ibm.com/topics/social-engineering#:~:text=Social%20engineering%20attacks%20manipulate%20people,their%20personal%20or%20organizational%20security</a:t>
            </a:r>
            <a:r>
              <a:rPr lang="en-US" dirty="0"/>
              <a:t>.</a:t>
            </a:r>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a:t>Graham, K. (2023). Top 8 Security Flaws That Will Get You Hacked (2023). </a:t>
            </a:r>
            <a:r>
              <a:rPr lang="en-US" dirty="0" err="1"/>
              <a:t>Bitsight</a:t>
            </a:r>
            <a:r>
              <a:rPr lang="en-US" dirty="0"/>
              <a:t>. </a:t>
            </a:r>
            <a:r>
              <a:rPr lang="en-US" dirty="0">
                <a:hlinkClick r:id="rId5"/>
              </a:rPr>
              <a:t>https://www.bitsight.com/blog/security-flaws</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r>
              <a:rPr lang="en-US" dirty="0" err="1"/>
              <a:t>Pryimenko</a:t>
            </a:r>
            <a:r>
              <a:rPr lang="en-US" dirty="0"/>
              <a:t>, L. (2023). 5 Levels of User Monitoring and Analytics. </a:t>
            </a:r>
            <a:r>
              <a:rPr lang="en-US" dirty="0" err="1"/>
              <a:t>Ekran</a:t>
            </a:r>
            <a:r>
              <a:rPr lang="en-US" dirty="0"/>
              <a:t>. </a:t>
            </a:r>
            <a:r>
              <a:rPr lang="en-US" dirty="0">
                <a:hlinkClick r:id="rId6"/>
              </a:rPr>
              <a:t>https://www.ekransystem.com/en/blog/5-levels-user-behavior-monitoring</a:t>
            </a:r>
            <a:endParaRPr lang="en-US" dirty="0"/>
          </a:p>
          <a:p>
            <a:pPr marL="228600" lvl="0" indent="-228600" algn="l" rtl="0">
              <a:lnSpc>
                <a:spcPct val="90000"/>
              </a:lnSpc>
              <a:spcBef>
                <a:spcPts val="0"/>
              </a:spcBef>
              <a:spcAft>
                <a:spcPts val="0"/>
              </a:spcAft>
              <a:buClr>
                <a:schemeClr val="lt1"/>
              </a:buClr>
              <a:buSzPts val="2200"/>
              <a:buChar char="•"/>
            </a:pPr>
            <a:endParaRPr lang="en-US" dirty="0"/>
          </a:p>
          <a:p>
            <a:pPr marL="228600" lvl="0" indent="-228600" algn="l" rtl="0">
              <a:lnSpc>
                <a:spcPct val="90000"/>
              </a:lnSpc>
              <a:spcBef>
                <a:spcPts val="0"/>
              </a:spcBef>
              <a:spcAft>
                <a:spcPts val="0"/>
              </a:spcAft>
              <a:buClr>
                <a:schemeClr val="lt1"/>
              </a:buClr>
              <a:buSzPts val="2200"/>
              <a:buChar char="•"/>
            </a:pPr>
            <a:endParaRPr lang="en-US" dirty="0"/>
          </a:p>
        </p:txBody>
      </p:sp>
      <p:pic>
        <p:nvPicPr>
          <p:cNvPr id="239" name="Google Shape;239;p14"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8" name="Audio 7">
            <a:hlinkClick r:id="" action="ppaction://media"/>
            <a:extLst>
              <a:ext uri="{FF2B5EF4-FFF2-40B4-BE49-F238E27FC236}">
                <a16:creationId xmlns:a16="http://schemas.microsoft.com/office/drawing/2014/main" id="{78463016-1507-B7B0-B189-D62FEF16D484}"/>
              </a:ext>
            </a:extLst>
          </p:cNvPr>
          <p:cNvPicPr>
            <a:picLocks noChangeAspect="1"/>
          </p:cNvPicPr>
          <p:nvPr>
            <a:audioFile r:link="rId3"/>
            <p:extLst>
              <p:ext uri="{DAA4B4D4-6D71-4841-9C94-3DE7FCFB9230}">
                <p14:media xmlns:p14="http://schemas.microsoft.com/office/powerpoint/2010/main" r:embed="rId2"/>
              </p:ext>
            </p:extLst>
          </p:nvPr>
        </p:nvPicPr>
        <p:blipFill>
          <a:blip r:embed="rId8"/>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771"/>
    </mc:Choice>
    <mc:Fallback>
      <p:transition spd="slow" advTm="257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THREATS MATRIX</a:t>
            </a:r>
            <a:endParaRPr/>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88900" algn="l" rtl="0">
              <a:lnSpc>
                <a:spcPct val="90000"/>
              </a:lnSpc>
              <a:spcBef>
                <a:spcPts val="1000"/>
              </a:spcBef>
              <a:spcAft>
                <a:spcPts val="0"/>
              </a:spcAft>
              <a:buClr>
                <a:schemeClr val="lt1"/>
              </a:buClr>
              <a:buSzPts val="2200"/>
              <a:buNone/>
            </a:pPr>
            <a:endParaRPr dirty="0"/>
          </a:p>
        </p:txBody>
      </p:sp>
      <p:graphicFrame>
        <p:nvGraphicFramePr>
          <p:cNvPr id="161" name="Google Shape;161;p4" descr="Alt text required"/>
          <p:cNvGraphicFramePr/>
          <p:nvPr>
            <p:extLst>
              <p:ext uri="{D42A27DB-BD31-4B8C-83A1-F6EECF244321}">
                <p14:modId xmlns:p14="http://schemas.microsoft.com/office/powerpoint/2010/main" val="283888244"/>
              </p:ext>
            </p:extLst>
          </p:nvPr>
        </p:nvGraphicFramePr>
        <p:xfrm>
          <a:off x="3171900" y="2561050"/>
          <a:ext cx="7835225" cy="420618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Memory allocation errors</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Defining a variable multiple times</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Abruptly terminating the program</a:t>
                      </a:r>
                      <a:endParaRPr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Qualifying a reference type with const or volatile</a:t>
                      </a:r>
                      <a:endParaRPr lang="en-US" sz="14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hlinkClick r:id="" action="ppaction://media"/>
            <a:extLst>
              <a:ext uri="{FF2B5EF4-FFF2-40B4-BE49-F238E27FC236}">
                <a16:creationId xmlns:a16="http://schemas.microsoft.com/office/drawing/2014/main" id="{C78E68EE-DB23-C5FF-2782-22EA8667F30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5766"/>
    </mc:Choice>
    <mc:Fallback>
      <p:transition spd="slow" advTm="457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2" name="Text Placeholder 1">
            <a:extLst>
              <a:ext uri="{FF2B5EF4-FFF2-40B4-BE49-F238E27FC236}">
                <a16:creationId xmlns:a16="http://schemas.microsoft.com/office/drawing/2014/main" id="{D0D53770-14B8-121E-A248-6DDCB2D36D8D}"/>
              </a:ext>
            </a:extLst>
          </p:cNvPr>
          <p:cNvSpPr>
            <a:spLocks noGrp="1"/>
          </p:cNvSpPr>
          <p:nvPr>
            <p:ph type="body" idx="1"/>
          </p:nvPr>
        </p:nvSpPr>
        <p:spPr/>
        <p:txBody>
          <a:bodyPr/>
          <a:lstStyle/>
          <a:p>
            <a:r>
              <a:rPr lang="en-US" dirty="0"/>
              <a:t>Validate Input Data</a:t>
            </a:r>
          </a:p>
          <a:p>
            <a:r>
              <a:rPr lang="en-US" dirty="0"/>
              <a:t>Heed Compiler Warnings</a:t>
            </a:r>
          </a:p>
          <a:p>
            <a:r>
              <a:rPr lang="en-US" dirty="0"/>
              <a:t>Architect and Design for Security Policies</a:t>
            </a:r>
          </a:p>
          <a:p>
            <a:r>
              <a:rPr lang="en-US" dirty="0"/>
              <a:t>Keep It Simple</a:t>
            </a:r>
          </a:p>
          <a:p>
            <a:r>
              <a:rPr lang="en-US" dirty="0"/>
              <a:t>Default Deny</a:t>
            </a:r>
          </a:p>
        </p:txBody>
      </p:sp>
      <p:sp>
        <p:nvSpPr>
          <p:cNvPr id="3" name="Text Placeholder 2">
            <a:extLst>
              <a:ext uri="{FF2B5EF4-FFF2-40B4-BE49-F238E27FC236}">
                <a16:creationId xmlns:a16="http://schemas.microsoft.com/office/drawing/2014/main" id="{9FFBA1CE-BF93-848E-FCAB-3CD1FE59FC06}"/>
              </a:ext>
            </a:extLst>
          </p:cNvPr>
          <p:cNvSpPr>
            <a:spLocks noGrp="1"/>
          </p:cNvSpPr>
          <p:nvPr>
            <p:ph type="body" idx="2"/>
          </p:nvPr>
        </p:nvSpPr>
        <p:spPr/>
        <p:txBody>
          <a:bodyPr/>
          <a:lstStyle/>
          <a:p>
            <a:r>
              <a:rPr lang="en-US" dirty="0"/>
              <a:t>Adhere to the Principle of Least Privilege</a:t>
            </a:r>
          </a:p>
          <a:p>
            <a:r>
              <a:rPr lang="en-US" dirty="0"/>
              <a:t>Sanitize Data Sent to Other Systems</a:t>
            </a:r>
          </a:p>
          <a:p>
            <a:r>
              <a:rPr lang="en-US" dirty="0"/>
              <a:t>Practice Defense in Depth</a:t>
            </a:r>
          </a:p>
          <a:p>
            <a:r>
              <a:rPr lang="en-US" dirty="0"/>
              <a:t>Use Effective Quality Assurance Techniques</a:t>
            </a:r>
          </a:p>
          <a:p>
            <a:r>
              <a:rPr lang="en-US" dirty="0"/>
              <a:t>Adopt a Secure Coding Standard</a:t>
            </a:r>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1D791F00-AB4F-24AB-7E08-586D81470C0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18549"/>
    </mc:Choice>
    <mc:Fallback>
      <p:transition spd="slow" advTm="118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000"/>
              <a:buFont typeface="+mj-lt"/>
              <a:buAutoNum type="arabicPeriod"/>
            </a:pPr>
            <a:r>
              <a:rPr lang="en-US" dirty="0"/>
              <a:t>Detect and handle memory allocation errors.</a:t>
            </a:r>
          </a:p>
          <a:p>
            <a:pPr lvl="0" indent="-457200" algn="l" rtl="0">
              <a:lnSpc>
                <a:spcPct val="90000"/>
              </a:lnSpc>
              <a:spcBef>
                <a:spcPts val="0"/>
              </a:spcBef>
              <a:spcAft>
                <a:spcPts val="0"/>
              </a:spcAft>
              <a:buClr>
                <a:schemeClr val="lt1"/>
              </a:buClr>
              <a:buSzPts val="2000"/>
              <a:buFont typeface="+mj-lt"/>
              <a:buAutoNum type="arabicPeriod"/>
            </a:pPr>
            <a:r>
              <a:rPr lang="en-US" dirty="0"/>
              <a:t>Prevent SQL injections.</a:t>
            </a:r>
          </a:p>
          <a:p>
            <a:pPr lvl="0" indent="-457200" algn="l" rtl="0">
              <a:lnSpc>
                <a:spcPct val="90000"/>
              </a:lnSpc>
              <a:spcBef>
                <a:spcPts val="0"/>
              </a:spcBef>
              <a:spcAft>
                <a:spcPts val="0"/>
              </a:spcAft>
              <a:buClr>
                <a:schemeClr val="lt1"/>
              </a:buClr>
              <a:buSzPts val="2000"/>
              <a:buFont typeface="+mj-lt"/>
              <a:buAutoNum type="arabicPeriod"/>
            </a:pPr>
            <a:r>
              <a:rPr lang="en-US" dirty="0"/>
              <a:t>Do not attempt to create a std::string from a null pointer.</a:t>
            </a:r>
          </a:p>
          <a:p>
            <a:pPr lvl="0" indent="-457200" algn="l" rtl="0">
              <a:lnSpc>
                <a:spcPct val="90000"/>
              </a:lnSpc>
              <a:spcBef>
                <a:spcPts val="0"/>
              </a:spcBef>
              <a:spcAft>
                <a:spcPts val="0"/>
              </a:spcAft>
              <a:buClr>
                <a:schemeClr val="lt1"/>
              </a:buClr>
              <a:buSzPts val="2000"/>
              <a:buFont typeface="+mj-lt"/>
              <a:buAutoNum type="arabicPeriod"/>
            </a:pPr>
            <a:r>
              <a:rPr lang="en-US" dirty="0"/>
              <a:t>Do not access freed memory.</a:t>
            </a:r>
          </a:p>
          <a:p>
            <a:pPr lvl="0" indent="-457200" algn="l" rtl="0">
              <a:lnSpc>
                <a:spcPct val="90000"/>
              </a:lnSpc>
              <a:spcBef>
                <a:spcPts val="0"/>
              </a:spcBef>
              <a:spcAft>
                <a:spcPts val="0"/>
              </a:spcAft>
              <a:buClr>
                <a:schemeClr val="lt1"/>
              </a:buClr>
              <a:buSzPts val="2000"/>
              <a:buFont typeface="+mj-lt"/>
              <a:buAutoNum type="arabicPeriod"/>
            </a:pPr>
            <a:r>
              <a:rPr lang="en-US" dirty="0"/>
              <a:t>Obey the one-definition rule.</a:t>
            </a:r>
          </a:p>
          <a:p>
            <a:pPr lvl="0" indent="-457200" algn="l" rtl="0">
              <a:lnSpc>
                <a:spcPct val="90000"/>
              </a:lnSpc>
              <a:spcBef>
                <a:spcPts val="0"/>
              </a:spcBef>
              <a:spcAft>
                <a:spcPts val="0"/>
              </a:spcAft>
              <a:buClr>
                <a:schemeClr val="lt1"/>
              </a:buClr>
              <a:buSzPts val="2000"/>
              <a:buFont typeface="+mj-lt"/>
              <a:buAutoNum type="arabicPeriod"/>
            </a:pPr>
            <a:r>
              <a:rPr lang="en-US" dirty="0"/>
              <a:t>Range check element access.</a:t>
            </a:r>
          </a:p>
          <a:p>
            <a:pPr lvl="0" indent="-457200" algn="l" rtl="0">
              <a:lnSpc>
                <a:spcPct val="90000"/>
              </a:lnSpc>
              <a:spcBef>
                <a:spcPts val="0"/>
              </a:spcBef>
              <a:spcAft>
                <a:spcPts val="0"/>
              </a:spcAft>
              <a:buClr>
                <a:schemeClr val="lt1"/>
              </a:buClr>
              <a:buSzPts val="2000"/>
              <a:buFont typeface="+mj-lt"/>
              <a:buAutoNum type="arabicPeriod"/>
            </a:pPr>
            <a:r>
              <a:rPr lang="en-US" dirty="0"/>
              <a:t>Never use assertions to validate method arguments.</a:t>
            </a:r>
          </a:p>
          <a:p>
            <a:pPr lvl="0" indent="-457200" algn="l" rtl="0">
              <a:lnSpc>
                <a:spcPct val="90000"/>
              </a:lnSpc>
              <a:spcBef>
                <a:spcPts val="0"/>
              </a:spcBef>
              <a:spcAft>
                <a:spcPts val="0"/>
              </a:spcAft>
              <a:buClr>
                <a:schemeClr val="lt1"/>
              </a:buClr>
              <a:buSzPts val="2000"/>
              <a:buFont typeface="+mj-lt"/>
              <a:buAutoNum type="arabicPeriod"/>
            </a:pPr>
            <a:r>
              <a:rPr lang="en-US" dirty="0"/>
              <a:t>Handle all exceptions.</a:t>
            </a:r>
          </a:p>
          <a:p>
            <a:pPr lvl="0" indent="-457200" algn="l" rtl="0">
              <a:lnSpc>
                <a:spcPct val="90000"/>
              </a:lnSpc>
              <a:spcBef>
                <a:spcPts val="0"/>
              </a:spcBef>
              <a:spcAft>
                <a:spcPts val="0"/>
              </a:spcAft>
              <a:buClr>
                <a:schemeClr val="lt1"/>
              </a:buClr>
              <a:buSzPts val="2000"/>
              <a:buFont typeface="+mj-lt"/>
              <a:buAutoNum type="arabicPeriod"/>
            </a:pPr>
            <a:r>
              <a:rPr lang="en-US" dirty="0"/>
              <a:t>Do not abruptly terminate the program.</a:t>
            </a:r>
          </a:p>
          <a:p>
            <a:pPr lvl="0" indent="-457200" algn="l" rtl="0">
              <a:lnSpc>
                <a:spcPct val="90000"/>
              </a:lnSpc>
              <a:spcBef>
                <a:spcPts val="0"/>
              </a:spcBef>
              <a:spcAft>
                <a:spcPts val="0"/>
              </a:spcAft>
              <a:buClr>
                <a:schemeClr val="lt1"/>
              </a:buClr>
              <a:buSzPts val="2000"/>
              <a:buFont typeface="+mj-lt"/>
              <a:buAutoNum type="arabicPeriod"/>
            </a:pPr>
            <a:r>
              <a:rPr lang="en-US" dirty="0"/>
              <a:t>Never qualify a reference type with const or volatile.</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1" name="Audio 30">
            <a:hlinkClick r:id="" action="ppaction://media"/>
            <a:extLst>
              <a:ext uri="{FF2B5EF4-FFF2-40B4-BE49-F238E27FC236}">
                <a16:creationId xmlns:a16="http://schemas.microsoft.com/office/drawing/2014/main" id="{6B0E8975-E9A6-8280-06D4-7157604A751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77604"/>
    </mc:Choice>
    <mc:Fallback>
      <p:transition spd="slow" advTm="177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a:t>Encryption at Rest:</a:t>
            </a:r>
          </a:p>
          <a:p>
            <a:pPr marL="685800" lvl="1" indent="-228600">
              <a:spcBef>
                <a:spcPts val="0"/>
              </a:spcBef>
              <a:buSzPts val="2000"/>
            </a:pPr>
            <a:r>
              <a:rPr lang="en-US" sz="1800" dirty="0"/>
              <a:t>Encrypting data in storage.</a:t>
            </a:r>
          </a:p>
          <a:p>
            <a:pPr marL="685800" lvl="1" indent="-228600">
              <a:spcBef>
                <a:spcPts val="0"/>
              </a:spcBef>
              <a:buSzPts val="2000"/>
            </a:pPr>
            <a:r>
              <a:rPr lang="en-US" sz="1800" dirty="0"/>
              <a:t>Protects data in file systems and databases.</a:t>
            </a:r>
          </a:p>
          <a:p>
            <a:pPr marL="685800" lvl="1" indent="-228600">
              <a:spcBef>
                <a:spcPts val="0"/>
              </a:spcBef>
              <a:buSzPts val="2000"/>
            </a:pPr>
            <a:r>
              <a:rPr lang="en-US" sz="1800" dirty="0"/>
              <a:t>Safeguard against data breaches.</a:t>
            </a:r>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Encryption in Flight:</a:t>
            </a:r>
          </a:p>
          <a:p>
            <a:pPr marL="685800" lvl="1" indent="-228600">
              <a:spcBef>
                <a:spcPts val="0"/>
              </a:spcBef>
              <a:buSzPts val="2000"/>
            </a:pPr>
            <a:r>
              <a:rPr lang="en-US" sz="1800" dirty="0"/>
              <a:t>Encrypts data in transmission.</a:t>
            </a:r>
          </a:p>
          <a:p>
            <a:pPr marL="685800" lvl="1" indent="-228600">
              <a:spcBef>
                <a:spcPts val="0"/>
              </a:spcBef>
              <a:buSzPts val="2000"/>
            </a:pPr>
            <a:r>
              <a:rPr lang="en-US" sz="1800" dirty="0"/>
              <a:t>Protects data while it is moving.</a:t>
            </a:r>
          </a:p>
          <a:p>
            <a:pPr marL="685800" lvl="1" indent="-228600">
              <a:spcBef>
                <a:spcPts val="0"/>
              </a:spcBef>
              <a:buSzPts val="2000"/>
            </a:pPr>
            <a:r>
              <a:rPr lang="en-US" sz="1800" dirty="0"/>
              <a:t>Use secure protocols such as HTTPS.</a:t>
            </a:r>
          </a:p>
          <a:p>
            <a:pPr marL="457200" lvl="1" indent="0">
              <a:spcBef>
                <a:spcPts val="0"/>
              </a:spcBef>
              <a:buSzPts val="2000"/>
              <a:buNone/>
            </a:pPr>
            <a:endParaRPr lang="en-US" sz="1800" dirty="0"/>
          </a:p>
          <a:p>
            <a:pPr marL="228600" lvl="0" indent="-228600" algn="l" rtl="0">
              <a:lnSpc>
                <a:spcPct val="90000"/>
              </a:lnSpc>
              <a:spcBef>
                <a:spcPts val="0"/>
              </a:spcBef>
              <a:spcAft>
                <a:spcPts val="0"/>
              </a:spcAft>
              <a:buClr>
                <a:schemeClr val="lt1"/>
              </a:buClr>
              <a:buSzPts val="2000"/>
              <a:buChar char="•"/>
            </a:pPr>
            <a:r>
              <a:rPr lang="en-US" sz="2000" dirty="0"/>
              <a:t>Encryption in Use</a:t>
            </a:r>
          </a:p>
          <a:p>
            <a:pPr marL="685800" lvl="1" indent="-228600">
              <a:spcBef>
                <a:spcPts val="0"/>
              </a:spcBef>
              <a:buSzPts val="2000"/>
            </a:pPr>
            <a:r>
              <a:rPr lang="en-US" sz="1800" dirty="0"/>
              <a:t>Encrypts data that is actively being used.</a:t>
            </a:r>
          </a:p>
          <a:p>
            <a:pPr marL="685800" lvl="1" indent="-228600">
              <a:spcBef>
                <a:spcPts val="0"/>
              </a:spcBef>
              <a:buSzPts val="2000"/>
            </a:pPr>
            <a:r>
              <a:rPr lang="en-US" sz="1800" dirty="0"/>
              <a:t>Protects data still in memory.</a:t>
            </a:r>
          </a:p>
          <a:p>
            <a:pPr marL="685800" lvl="1" indent="-228600">
              <a:spcBef>
                <a:spcPts val="0"/>
              </a:spcBef>
              <a:buSzPts val="2000"/>
            </a:pPr>
            <a:r>
              <a:rPr lang="en-US" sz="1800" dirty="0"/>
              <a:t>Prevent memory leaks.</a:t>
            </a:r>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a:extLst>
              <a:ext uri="{FF2B5EF4-FFF2-40B4-BE49-F238E27FC236}">
                <a16:creationId xmlns:a16="http://schemas.microsoft.com/office/drawing/2014/main" id="{8C582275-93E7-0BAE-C953-E12ECCFD353C}"/>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8265"/>
    </mc:Choice>
    <mc:Fallback>
      <p:transition spd="slow" advTm="482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lt1"/>
              </a:buClr>
              <a:buSzPts val="2400"/>
              <a:buNone/>
            </a:pPr>
            <a:r>
              <a:rPr lang="en-US" sz="2400" dirty="0"/>
              <a:t>Authentication</a:t>
            </a:r>
          </a:p>
          <a:p>
            <a:pPr marL="685800" lvl="1" indent="-228600">
              <a:spcBef>
                <a:spcPts val="0"/>
              </a:spcBef>
              <a:buSzPts val="2400"/>
            </a:pPr>
            <a:r>
              <a:rPr lang="en-US" sz="2200" dirty="0"/>
              <a:t>Get information from the user</a:t>
            </a:r>
          </a:p>
          <a:p>
            <a:pPr marL="685800" lvl="1" indent="-228600">
              <a:spcBef>
                <a:spcPts val="0"/>
              </a:spcBef>
              <a:buSzPts val="2400"/>
            </a:pPr>
            <a:r>
              <a:rPr lang="en-US" sz="2200" dirty="0"/>
              <a:t>Verifies the user is who they say they are</a:t>
            </a:r>
          </a:p>
          <a:p>
            <a:pPr marL="228600" lvl="0" indent="-228600" algn="l" rtl="0">
              <a:lnSpc>
                <a:spcPct val="90000"/>
              </a:lnSpc>
              <a:spcBef>
                <a:spcPts val="0"/>
              </a:spcBef>
              <a:spcAft>
                <a:spcPts val="0"/>
              </a:spcAft>
              <a:buClr>
                <a:schemeClr val="lt1"/>
              </a:buClr>
              <a:buSzPts val="2400"/>
              <a:buChar char="•"/>
            </a:pPr>
            <a:r>
              <a:rPr lang="en-US" sz="2400" dirty="0"/>
              <a:t>Authorization</a:t>
            </a:r>
          </a:p>
          <a:p>
            <a:pPr marL="685800" lvl="1" indent="-228600">
              <a:spcBef>
                <a:spcPts val="0"/>
              </a:spcBef>
              <a:buSzPts val="2400"/>
            </a:pPr>
            <a:r>
              <a:rPr lang="en-US" sz="2200" dirty="0"/>
              <a:t>Gives user privileges</a:t>
            </a:r>
          </a:p>
          <a:p>
            <a:pPr marL="685800" lvl="1" indent="-228600">
              <a:spcBef>
                <a:spcPts val="0"/>
              </a:spcBef>
              <a:buSzPts val="2400"/>
            </a:pPr>
            <a:r>
              <a:rPr lang="en-US" sz="2200" dirty="0"/>
              <a:t>Controls user level of access</a:t>
            </a:r>
          </a:p>
          <a:p>
            <a:pPr marL="685800" lvl="1" indent="-228600">
              <a:spcBef>
                <a:spcPts val="0"/>
              </a:spcBef>
              <a:buSzPts val="2400"/>
            </a:pPr>
            <a:r>
              <a:rPr lang="en-US" sz="2200" dirty="0"/>
              <a:t>Add new users</a:t>
            </a:r>
          </a:p>
          <a:p>
            <a:pPr marL="228600" lvl="0" indent="-228600" algn="l" rtl="0">
              <a:lnSpc>
                <a:spcPct val="90000"/>
              </a:lnSpc>
              <a:spcBef>
                <a:spcPts val="0"/>
              </a:spcBef>
              <a:spcAft>
                <a:spcPts val="0"/>
              </a:spcAft>
              <a:buClr>
                <a:schemeClr val="lt1"/>
              </a:buClr>
              <a:buSzPts val="2400"/>
              <a:buChar char="•"/>
            </a:pPr>
            <a:r>
              <a:rPr lang="en-US" sz="2400" dirty="0"/>
              <a:t>Accounting</a:t>
            </a:r>
          </a:p>
          <a:p>
            <a:pPr marL="685800" lvl="1" indent="-228600">
              <a:spcBef>
                <a:spcPts val="0"/>
              </a:spcBef>
              <a:buSzPts val="2400"/>
            </a:pPr>
            <a:r>
              <a:rPr lang="en-US" dirty="0"/>
              <a:t>Keep track of user activity</a:t>
            </a:r>
          </a:p>
          <a:p>
            <a:pPr marL="685800" lvl="1" indent="-228600">
              <a:spcBef>
                <a:spcPts val="0"/>
              </a:spcBef>
              <a:buSzPts val="2400"/>
            </a:pPr>
            <a:r>
              <a:rPr lang="en-US" dirty="0"/>
              <a:t>Includes changes to the database and files</a:t>
            </a:r>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9" name="Audio 8">
            <a:hlinkClick r:id="" action="ppaction://media"/>
            <a:extLst>
              <a:ext uri="{FF2B5EF4-FFF2-40B4-BE49-F238E27FC236}">
                <a16:creationId xmlns:a16="http://schemas.microsoft.com/office/drawing/2014/main" id="{CBF74AAE-2007-4824-35F1-AD9CFD3592FE}"/>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5039"/>
    </mc:Choice>
    <mc:Fallback>
      <p:transition spd="slow" advTm="250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The following unit tests involve accessing and manipulating data within a vector of integers. I am testing whether the code meets the standard for clearing data. I am also testing whether the code meets the standard for throwing exceptions properly.</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851B8AB0-5477-4536-8C76-22ABB181B6EF}"/>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6255"/>
    </mc:Choice>
    <mc:Fallback>
      <p:transition spd="slow" advTm="16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Is an out of range exception thrown?</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In the first example, I used try and catch statements to set the vector to a size bigger than the defined maximum. In this case, I asserted that an exception would be thrown. An exception was thrown, so this negative test was completed successfully.</a:t>
            </a:r>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4" name="Audio 3">
            <a:hlinkClick r:id="" action="ppaction://media"/>
            <a:extLst>
              <a:ext uri="{FF2B5EF4-FFF2-40B4-BE49-F238E27FC236}">
                <a16:creationId xmlns:a16="http://schemas.microsoft.com/office/drawing/2014/main" id="{C9C4293B-394D-5E87-14ED-6F8F115069F6}"/>
              </a:ext>
            </a:extLst>
          </p:cNvPr>
          <p:cNvPicPr>
            <a:picLocks noChangeAspect="1"/>
          </p:cNvPicPr>
          <p:nvPr>
            <a:audioFile r:link="rId3"/>
            <p:extLst>
              <p:ext uri="{DAA4B4D4-6D71-4841-9C94-3DE7FCFB9230}">
                <p14:media xmlns:p14="http://schemas.microsoft.com/office/powerpoint/2010/main" r:embed="rId2"/>
              </p:ext>
            </p:extLst>
          </p:nvPr>
        </p:nvPicPr>
        <p:blipFill>
          <a:blip r:embed="rId7"/>
          <a:srcRect l="-203125" t="-203125" r="-203125" b="-203125"/>
          <a:stretch>
            <a:fillRect/>
          </a:stretch>
        </p:blipFill>
        <p:spPr>
          <a:xfrm>
            <a:off x="10052304" y="4718304"/>
            <a:ext cx="2057400" cy="2057400"/>
          </a:xfrm>
          <a:prstGeom prst="ellipse">
            <a:avLst/>
          </a:prstGeom>
        </p:spPr>
      </p:pic>
    </p:spTree>
    <p:custDataLst>
      <p:tags r:id="rId1"/>
    </p:custDataLst>
    <p:extLst>
      <p:ext uri="{BB962C8B-B14F-4D97-AF65-F5344CB8AC3E}">
        <p14:creationId xmlns:p14="http://schemas.microsoft.com/office/powerpoint/2010/main" val="748806209"/>
      </p:ext>
    </p:extLst>
  </p:cSld>
  <p:clrMapOvr>
    <a:masterClrMapping/>
  </p:clrMapOvr>
  <mc:AlternateContent xmlns:mc="http://schemas.openxmlformats.org/markup-compatibility/2006">
    <mc:Choice xmlns:p14="http://schemas.microsoft.com/office/powerpoint/2010/main" Requires="p14">
      <p:transition spd="slow" p14:dur="2000" advTm="15753"/>
    </mc:Choice>
    <mc:Fallback>
      <p:transition spd="slow" advTm="15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F398236C-7FA9-40C9-B456-AA158A506A32}">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5701</TotalTime>
  <Words>838</Words>
  <Application>Microsoft Office PowerPoint</Application>
  <PresentationFormat>Widescreen</PresentationFormat>
  <Paragraphs>110</Paragraphs>
  <Slides>18</Slides>
  <Notes>18</Notes>
  <HiddenSlides>0</HiddenSlides>
  <MMClips>17</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18</vt:i4>
      </vt:variant>
    </vt:vector>
  </HeadingPairs>
  <TitlesOfParts>
    <vt:vector size="21"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Is an out of range exception thrown?</vt:lpstr>
      <vt:lpstr>Is an exception thrown when the vector size is negative?</vt:lpstr>
      <vt:lpstr>Can the collection vector be cleared?</vt:lpstr>
      <vt:lpstr>Can the data in the collection vector be erased?</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Breashears, Matthew</cp:lastModifiedBy>
  <cp:revision>77</cp:revision>
  <dcterms:created xsi:type="dcterms:W3CDTF">2020-08-19T17:59:24Z</dcterms:created>
  <dcterms:modified xsi:type="dcterms:W3CDTF">2024-08-18T18:12:08Z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